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256" r:id="rId4"/>
    <p:sldId id="257" r:id="rId5"/>
    <p:sldId id="258" r:id="rId6"/>
    <p:sldId id="264" r:id="rId7"/>
    <p:sldId id="284" r:id="rId8"/>
    <p:sldId id="276" r:id="rId9"/>
    <p:sldId id="259" r:id="rId10"/>
    <p:sldId id="265" r:id="rId11"/>
    <p:sldId id="266" r:id="rId12"/>
    <p:sldId id="285" r:id="rId13"/>
    <p:sldId id="268" r:id="rId14"/>
    <p:sldId id="270" r:id="rId15"/>
    <p:sldId id="271" r:id="rId16"/>
    <p:sldId id="269" r:id="rId17"/>
    <p:sldId id="272" r:id="rId18"/>
    <p:sldId id="273" r:id="rId19"/>
    <p:sldId id="277" r:id="rId20"/>
    <p:sldId id="278" r:id="rId21"/>
    <p:sldId id="281" r:id="rId22"/>
    <p:sldId id="279" r:id="rId23"/>
    <p:sldId id="280" r:id="rId24"/>
    <p:sldId id="283" r:id="rId25"/>
    <p:sldId id="282" r:id="rId26"/>
    <p:sldId id="274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4"/>
            <p14:sldId id="284"/>
            <p14:sldId id="276"/>
            <p14:sldId id="259"/>
            <p14:sldId id="265"/>
            <p14:sldId id="266"/>
            <p14:sldId id="285"/>
            <p14:sldId id="268"/>
            <p14:sldId id="270"/>
            <p14:sldId id="271"/>
            <p14:sldId id="269"/>
            <p14:sldId id="272"/>
            <p14:sldId id="273"/>
            <p14:sldId id="277"/>
            <p14:sldId id="278"/>
            <p14:sldId id="281"/>
            <p14:sldId id="279"/>
            <p14:sldId id="280"/>
            <p14:sldId id="283"/>
            <p14:sldId id="28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bin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4.8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5.2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7.79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519 189,'0'6,"1"0,0 0,0 0,0 0,0 0,1-1,0 1,1-1,-1 1,1-1,0 0,0 0,0 0,1 0,0 0,0-1,0 0,0 0,11 7,-7-5,0-1,1 0,-1-1,1 0,0 0,1-1,-1 0,1 0,-1-1,1-1,13 1,-3-2,1 0,-1-2,1-1,-1 0,0-1,0-1,-1-1,1-1,-1-1,-1-1,1 0,-1-1,-1-1,0-1,17-15,-33 26,0 0,0 0,0 0,0 0,0-1,1 2,-1-1,0 0,1 0,-1 0,0 1,1-1,-1 1,1-1,-1 1,1-1,0 1,-1 0,1 0,-1 0,1 0,-1 0,1 0,0 0,-1 0,1 1,-1-1,1 1,-1-1,1 1,-1 0,0-1,1 1,-1 0,0 0,1 0,-1 0,0 0,0 0,0 0,1 2,3 5,-1 1,0-1,0 1,-1 0,4 18,2 4,2 1,-7-18,0 1,2-1,-1 0,2 0,0-1,0 1,1-1,12 13,-19-25,-1-1,1 1,-1 0,1-1,-1 1,1-1,-1 1,1-1,0 0,-1 1,1-1,0 0,-1 1,1-1,0 0,0 0,-1 1,1-1,0 0,0 0,-1 0,1 0,0 0,0 0,-1 0,1-1,0 1,0 0,-1 0,1 0,1-1,-1-1,0 1,0 0,0-1,0 1,0-1,0 1,0-1,0 1,-1-1,1 0,-1 0,1-3,5-54,-6 58,0-27,1 6,-1 1,-5-39,5 58,0 1,0 0,0-1,-1 1,1-1,0 1,-1 0,1-1,-1 1,1 0,-1-1,0 1,0 0,1 0,-1 0,0 0,0 0,0 0,0 0,0 0,-1 0,1 0,0 0,0 1,0-1,-1 0,1 1,-3-1,1 1,0 0,1 0,-1 1,0 0,0-1,1 1,-1 0,1 0,-1 0,1 1,-1-1,1 1,-4 2,-7 7,1 0,0 1,-18 21,-45 74,53-73,-1 0,-2-2,-1-1,-53 49,71-73,-1-1,0 0,0 0,-1-1,0 0,0-1,0 0,0-1,-1 0,0-1,1 0,-1 0,0-1,0 0,0-1,0-1,1 1,-1-2,0 1,0-2,-12-3,-3-4,1 0,0-1,0-2,1-1,1 0,1-2,-27-22,34 25,8 8,0 0,1 0,-1 0,1-1,1 0,-1 0,1 0,0-1,1 0,-1 0,1 0,1-1,-1 1,-3-14,-5-43,-4-102,-7-37,23 202,1 0,-1 0,0 1,0-1,0 0,0 0,0 0,0 1,0-1,-1 0,1 0,0 0,0 1,-1-1,1 0,0 0,-1 1,1-1,-1 0,1 1,-1-1,1 0,-2 0,-9 14,-11 40,20-47,-23 55,-46 79,39-82,-38 99,62-132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2.3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545 826,'-2'0,"1"0,0-1,0 1,0 0,0-1,0 1,-1-1,1 1,0-1,0 0,0 1,0-1,0 0,1 0,-1 0,0 0,0 0,0 0,1 0,-1 0,1 0,-1 0,1 0,-1 0,0-2,-8-34,8 32,-33-237,8 50,-5-100,20 591,-2-44,13-245,0 0,-1 0,-1 0,0 0,0 0,-1 0,0-1,-1 1,0-1,0 0,-1 0,0 0,-1-1,0 1,0-1,-1-1,1 1,-2-1,1 0,-11 6,18-12,-1-1,0 0,0 1,1-1,-1 1,0-1,0 0,0 0,0 1,0-1,0 0,1 0,-1 0,0 0,0 0,0 0,0 0,0 0,0 0,0-1,1 1,-1 0,0 0,0-1,0 1,1-1,-2 0,0 0,1-1,-1 0,1 0,0 1,-1-1,1 0,0 0,0 0,1 0,-1 0,0-3,-9-64,10 62,-1-309,1 30,0 286,-4-44,4 42,-1 0,1-1,-1 1,1 0,-1 0,0 0,1 0,-1 1,0-1,0 0,-1 0,1 0,0 1,-1-1,1 1,-1-1,-1-1,2 3,1 0,0 0,-1 0,1 0,-1 0,1 0,0 0,-1 0,1 0,0 0,-1 0,1 0,0 0,-1 0,1 0,0 0,-1 0,1 1,0-1,-1 0,1 0,0 0,-1 1,1-1,0 0,0 0,-1 1,1-1,0 0,0 0,-1 1,1-1,0 0,0 1,0-1,0 0,0 1,-6 17,5-14,-18 86,3 2,4-1,2 185,8-260,0 0,-1 0,0 0,-1 0,-1-1,-1 1,0-1,-11 19,17-33,-1 0,1 1,-1-1,1 0,-1 1,0-1,1 0,-1 0,0 0,0 0,0 0,0 0,0 0,0 0,0 0,0 0,-1 0,1-1,0 1,0 0,-1-1,-1 1,2-1,0-1,0 1,0 0,0-1,0 0,0 1,0-1,0 1,0-1,1 0,-1 0,0 0,0 1,1-1,-1 0,0 0,1 0,-1 0,1 0,-1 0,1-2,-6-11,2 0,-1-1,-1-15,5 21,-5-21,6 21,-2 1,0-1,0 0,0 1,-7-16,9 24,0 0,0-1,0 1,0 0,0 0,0 0,0 0,0 0,0-1,-1 1,1 0,0 0,0 0,0 0,0 0,0-1,0 1,0 0,0 0,0 0,-1 0,1 0,0 0,0 0,0 0,0 0,0 0,-1-1,1 1,0 0,0 0,0 0,0 0,0 0,-1 0,1 0,0 0,0 0,0 0,0 0,-1 0,1 0,0 0,0 0,0 1,0-1,0 0,-1 0,1 0,0 0,0 0,0 0,0 0,0 0,0 0,-1 1,1-1,0 0,0 0,0 0,0 0,0 0,0 0,0 1,0-1,-5 18,1 21,4 13,0-29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6.4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381 796,'-1'-98,"-4"1,-19-106,16 159,-2 2,-2-1,-1 1,-3 1,-1 1,-2 0,-24-38,42 76,0 0,-1 0,1 0,-1 0,0 0,1 0,-1 0,0 0,0 1,0-1,0 1,0 0,-4-2,5 3,0-1,-1 1,1 0,0 0,0 0,0 0,0 0,0 0,-1 0,1 0,0 1,0-1,0 0,0 1,0-1,0 1,0-1,0 1,0-1,0 1,-1 1,-3 4,0-1,0 1,1 1,0-1,0 1,1-1,-1 1,-2 9,-15 45,3 0,2 1,-13 108,2 194,23-318,2-33,1 1,0 0,1 0,0 0,1 0,1 0,5 24,-7-38,0 0,1 0,-1 1,0-1,0 0,0 1,1-1,-1 0,0 0,0 0,1 1,-1-1,0 0,1 0,-1 0,0 0,0 1,1-1,-1 0,0 0,1 0,-1 0,0 0,1 0,-1 0,0 0,1 0,-1 0,0 0,1 0,-1 0,0 0,1 0,-1-1,0 1,1 0,-1 0,0 0,1 0,-1-1,0 1,0 0,1 0,-1-1,0 1,0 0,0 0,1-1,-1 1,0 0,0 0,0-1,0 1,0 0,1-1,-1 1,0 0,0-1,0 1,0 0,0-1,0 0,13-27,22-61,45-183,-68 215,-3-1,-2 0,-3 0,-4-95,0 321,-2-109,2 0,13 97,-9-137,0 0,1 0,0-1,2 1,0-2,1 1,1-1,1 0,0-1,1 0,1 0,20 20,-31-34,0-1,0 0,0 0,0 0,0 0,0 0,0 0,0 0,0 0,1 0,-1-1,0 1,1 0,-1-1,0 1,1-1,-1 0,1 1,-1-1,0 0,1 0,-1 0,1 0,-1 0,1 0,-1 0,1 0,-1-1,1 1,-1 0,0-1,1 0,-1 1,0-1,1 0,-1 1,0-1,0 0,0 0,0 0,0 0,0 0,0 0,0-1,0 1,0 0,0 0,-1-1,1 1,-1 0,2-3,4-10,-1 0,0-1,-1 1,2-17,-4 21,19-90,37-156,-50 239,-2 28,3 52,-5-27,15 41,4-1,58 133,-81-208,1 1,-1 0,1-1,0 1,0 0,0-1,0 1,0-1,0 1,0-1,0 0,0 0,1 1,-1-1,1 0,-1 0,4 1,-5-2,1 0,0 0,0 0,0 0,0 0,-1 0,1 0,0-1,0 1,0 0,-1-1,1 1,0-1,-1 1,1 0,0-1,-1 0,1 1,0-1,-1 1,1-1,-1 0,1 1,-1-1,1-1,2-4,0 0,0-1,0 1,-1-1,0 1,-1-1,2-11,1-109,-20-210,4 125,14 299,4 0,4-1,27 107,-36-188,0-1,0 0,1 0,0-1,0 1,0 0,3 4,-5-8,0 1,1-1,-1 1,0-1,1 0,-1 0,0 1,1-1,-1 0,0 0,1 1,-1-1,0 0,1 0,-1 0,1 0,-1 1,1-1,-1 0,0 0,1 0,-1 0,1 0,-1 0,1 0,-1 0,0 0,2-1,10-18,-4-11,0-2,3-33,-6 29,12-42,-16 78,0 0,0 1,0-1,0 1,-1-1,1 1,0-1,-1 1,1-1,0 1,-1 0,1-1,0 1,-1 0,1 0,-1-1,1 1,-1 0,0 0,1 0,-1-1,0 1,0 0,1 1,14 30,-5-7,-1 0,-1 1,-1 0,-2 0,0 1,-2-1,0 33,-5 114,2-152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0.8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5.3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13 178,'1'-46,"1"29,-2 0,0 1,0-1,-2 0,-4-19,1 24,3 17,5 20,0-17,1 0,0 0,0-1,1 1,0-1,0 0,0-1,1 1,0-1,0 0,1 0,0-1,0 0,0 0,0-1,1 0,0 0,0-1,0 0,0 0,15 2,38 12,-36-9,1-1,-1-1,1-1,46 2,166-10,-214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8.5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691 194,'-2'173,"5"179,17-174,-38-292,-54-418,71 521,-3-51,4 60,0-1,1 0,-1 0,0 0,1 0,0 1,0-1,0 0,0 0,0 1,0-1,1 1,-1-1,1 1,-1 0,1 0,3-3,-4 4,-1 1,1-1,0 1,-1 0,1-1,0 1,0 0,-1 0,1-1,0 1,0 0,-1 0,1 0,0 0,0 0,0 0,-1 0,1 0,0 1,0-1,-1 0,1 0,0 0,0 1,-1-1,1 1,0-1,-1 0,1 1,-1-1,1 1,0-1,-1 1,2 1,17 26,-2 5,-2 0,-1 1,13 48,19 116,-7-31,-15-83,44 102,-50-144,3-1,1 0,2-2,30 38,-53-76,0 1,0-1,0 1,1-1,-1 0,0 1,1-1,-1 0,1 0,-1 0,1 0,-1 0,1 0,0-1,0 1,1 0,-2-1,0 0,0 0,0 0,0 0,0-1,-1 1,1 0,0-1,0 1,-1 0,1-1,0 1,0-1,-1 1,1-1,0 1,-1-1,1 0,-1 1,1-1,-1 0,1 1,-1-1,1-1,2-5,0 0,-1 0,0 0,0-1,0 1,0-13,-1-10,-1 0,-1 0,-2-1,0 1,-3 0,0 1,-17-47,-6-1,-61-114,83 177,-3-7,0 0,-2 0,-1 1,0 1,-2 0,-25-27,35 43,-1 0,0-1,0 2,1-1,-1 1,-1 0,1 0,0 1,0-1,-1 1,1 1,-1-1,-7 2,-14 0,-45 7,67-7,-4 1,1 1,0-1,0 2,0-1,1 1,-1 1,1-1,0 1,0 1,0 0,1 0,0 0,0 1,1 0,-1 0,2 1,-1-1,-4 11,-9 15,2 1,1 1,-12 41,25-68,-9 28,1 1,2 1,1-1,2 1,2 1,1 65,3-92,0 0,-1 0,0 0,-4 15,5-24,-1 0,1 0,-1 0,0-1,0 1,-1 0,1 0,-1-1,1 1,-1-1,0 1,0-1,0 0,0 0,0 0,0 0,-1 0,1 0,-1-1,1 1,-6 2,7-4,1 0,-1 0,0 0,1 0,-1 0,0 0,1 0,-1 0,1 0,-1 0,0 0,1 0,-1-1,1 1,-1 0,0 0,1-1,-1 1,1 0,-1-1,1 1,-1 0,1-1,-1 1,1-1,0 1,-1-1,1 1,0-1,-1 1,1-1,0 0,-1 0,-3-11,0 0,0 0,1 0,1-1,0 1,1-1,0-23,0 5,-7-157,-11-143,11 248,0-9,-3 0,-31-113,35 193,0 22,-4 28,10-33,-1 4,-100 381,94-358,2 1,2 0,-2 58,3-18,3-70,-1-1,1 1,0-1,-1 1,0-1,0 0,1 1,-1-1,0 0,-1 0,1 1,-3 2,-7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12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BB2A88-F765-4A33-A1A1-77B7378165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CB7BB68B-035E-4F0A-ABF6-5FD0AB209EF4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48367E8D-09B7-4926-A827-E8C73207E3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C7A3A382-159E-4BEA-82FB-19E2EA1A2E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79D826-DFE2-483E-9422-D0EABBF62E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B03025C-B35D-4550-9A6B-08D081190CA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6B9A7B9A-56C8-42C8-8F0A-670940170F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BF0BB6D7-CEDA-4EB7-9439-06A449A107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6.xml"/><Relationship Id="rId3" Type="http://schemas.openxmlformats.org/officeDocument/2006/relationships/image" Target="../media/image17.png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7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 – </a:t>
            </a:r>
            <a:r>
              <a:rPr lang="ru-RU" sz="2000" dirty="0"/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– пружина;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ru-RU" sz="800" dirty="0"/>
          </a:p>
          <a:p>
            <a:r>
              <a:rPr lang="ru-RU" sz="2000" dirty="0"/>
              <a:t>4 – винт на валу сервопривода, удерживающий</a:t>
            </a:r>
            <a:r>
              <a:rPr lang="en-US" sz="2000" dirty="0"/>
              <a:t> </a:t>
            </a:r>
            <a:r>
              <a:rPr lang="ru-RU" sz="2000" dirty="0"/>
              <a:t> крышку в сжатом состоянии;</a:t>
            </a:r>
            <a:endParaRPr lang="en-US" sz="2000" dirty="0"/>
          </a:p>
          <a:p>
            <a:endParaRPr lang="ru-RU" sz="900" dirty="0"/>
          </a:p>
          <a:p>
            <a:r>
              <a:rPr lang="ru-RU" sz="2000" dirty="0"/>
              <a:t>5 – контактная группа 3</a:t>
            </a:r>
            <a:r>
              <a:rPr lang="en-US" sz="2000" dirty="0"/>
              <a:t>pin </a:t>
            </a:r>
            <a:r>
              <a:rPr lang="ru-RU" sz="2000" dirty="0"/>
              <a:t>для подключения к</a:t>
            </a:r>
            <a:r>
              <a:rPr lang="en-US" sz="2000" dirty="0"/>
              <a:t> </a:t>
            </a:r>
            <a:r>
              <a:rPr lang="ru-RU" sz="2000" dirty="0"/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AF94AD-5A2A-43FD-88D4-E65A168A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30" y="1674561"/>
            <a:ext cx="7993102" cy="45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0876B22A-74E1-4DB1-A179-BA16CF2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3998"/>
            <a:ext cx="8229024" cy="10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Алгоритм работы спутника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11A92653-26A3-4D34-BC7C-987890502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894" y="1502079"/>
            <a:ext cx="849689" cy="5052050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0500C3-829A-4126-BE20-A8FAE2734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136" y="1135950"/>
            <a:ext cx="4514850" cy="56292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9E122-1666-4194-86E5-112E3485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60" y="0"/>
            <a:ext cx="10970880" cy="674703"/>
          </a:xfrm>
        </p:spPr>
        <p:txBody>
          <a:bodyPr/>
          <a:lstStyle/>
          <a:p>
            <a:r>
              <a:rPr lang="ru-RU" dirty="0"/>
              <a:t>Плата спутника	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0038B-8BDB-4342-8F68-2FE32DB2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8" y="1246499"/>
            <a:ext cx="7286168" cy="5471038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72FFCAB-C7C6-4840-A59A-9D9BEE4F9DF8}"/>
              </a:ext>
            </a:extLst>
          </p:cNvPr>
          <p:cNvCxnSpPr>
            <a:cxnSpLocks/>
          </p:cNvCxnSpPr>
          <p:nvPr/>
        </p:nvCxnSpPr>
        <p:spPr bwMode="auto">
          <a:xfrm>
            <a:off x="3018408" y="4856085"/>
            <a:ext cx="4935984" cy="10741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082000B-4FB6-403D-9234-3B170CE6400A}"/>
              </a:ext>
            </a:extLst>
          </p:cNvPr>
          <p:cNvCxnSpPr>
            <a:cxnSpLocks/>
          </p:cNvCxnSpPr>
          <p:nvPr/>
        </p:nvCxnSpPr>
        <p:spPr bwMode="auto">
          <a:xfrm>
            <a:off x="5514512" y="4520214"/>
            <a:ext cx="24398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6E14A47-9FDA-434A-9348-21AF3CC5BD82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6532" y="4166537"/>
            <a:ext cx="4045819" cy="1177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9008810-0F5C-471B-A1D8-E88284C5CD22}"/>
              </a:ext>
            </a:extLst>
          </p:cNvPr>
          <p:cNvCxnSpPr>
            <a:cxnSpLocks/>
          </p:cNvCxnSpPr>
          <p:nvPr/>
        </p:nvCxnSpPr>
        <p:spPr bwMode="auto">
          <a:xfrm>
            <a:off x="3286218" y="2957003"/>
            <a:ext cx="4668174" cy="2544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F55BCD4-C3B3-4444-9B1D-21F551D89B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8396" y="781235"/>
            <a:ext cx="5345996" cy="12048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EC04467-46C5-4410-8870-C22891D10AC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43670" y="1171852"/>
            <a:ext cx="4410722" cy="723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21FEBFD-DE35-46E9-9BE2-C6ED9678EEFF}"/>
              </a:ext>
            </a:extLst>
          </p:cNvPr>
          <p:cNvCxnSpPr>
            <a:cxnSpLocks/>
          </p:cNvCxnSpPr>
          <p:nvPr/>
        </p:nvCxnSpPr>
        <p:spPr bwMode="auto">
          <a:xfrm>
            <a:off x="4511336" y="2094056"/>
            <a:ext cx="3451015" cy="374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CBCE59-7FBA-45FA-AD8E-1DE96D489877}"/>
              </a:ext>
            </a:extLst>
          </p:cNvPr>
          <p:cNvSpPr txBox="1"/>
          <p:nvPr/>
        </p:nvSpPr>
        <p:spPr>
          <a:xfrm>
            <a:off x="7954392" y="523967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Доп. кнопка (не используется)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DD062-454A-4883-BA2D-A016096DE0A1}"/>
              </a:ext>
            </a:extLst>
          </p:cNvPr>
          <p:cNvSpPr txBox="1"/>
          <p:nvPr/>
        </p:nvSpPr>
        <p:spPr>
          <a:xfrm>
            <a:off x="7954392" y="975482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Светодиоды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3EBE2F-65A9-4300-89FB-B0F12F5561D0}"/>
              </a:ext>
            </a:extLst>
          </p:cNvPr>
          <p:cNvSpPr txBox="1"/>
          <p:nvPr/>
        </p:nvSpPr>
        <p:spPr>
          <a:xfrm>
            <a:off x="7997096" y="1928117"/>
            <a:ext cx="268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Кнопка для тестирования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700F7-7758-4DB2-BC68-5C52DAC681A6}"/>
              </a:ext>
            </a:extLst>
          </p:cNvPr>
          <p:cNvSpPr txBox="1"/>
          <p:nvPr/>
        </p:nvSpPr>
        <p:spPr>
          <a:xfrm>
            <a:off x="7997096" y="3026779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Nano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22D7F-2C94-4697-9277-D8B4FF2B03AB}"/>
              </a:ext>
            </a:extLst>
          </p:cNvPr>
          <p:cNvSpPr txBox="1"/>
          <p:nvPr/>
        </p:nvSpPr>
        <p:spPr>
          <a:xfrm>
            <a:off x="7997096" y="394123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HW-612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37DA48-0401-4869-944F-8D96FCD08A8B}"/>
              </a:ext>
            </a:extLst>
          </p:cNvPr>
          <p:cNvSpPr txBox="1"/>
          <p:nvPr/>
        </p:nvSpPr>
        <p:spPr>
          <a:xfrm>
            <a:off x="7971319" y="433554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SV610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88BC52-34E5-4E03-8321-51AB413421C6}"/>
              </a:ext>
            </a:extLst>
          </p:cNvPr>
          <p:cNvSpPr txBox="1"/>
          <p:nvPr/>
        </p:nvSpPr>
        <p:spPr>
          <a:xfrm>
            <a:off x="8024475" y="5744263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Модуль </a:t>
            </a:r>
            <a:r>
              <a:rPr lang="en-US" dirty="0"/>
              <a:t>SD-</a:t>
            </a:r>
            <a:r>
              <a:rPr lang="ru-RU" dirty="0"/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165379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31B254EE-69D5-4846-9B77-E0CCEA646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Панель управления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ED7A9248-138B-4C9D-8528-4808CD19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1604329"/>
            <a:ext cx="8229024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1 – кнопка для тестирования;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2 – доп. кнопка (не используется);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3 – светодиодный индикатор;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4 – </a:t>
            </a:r>
            <a:r>
              <a:rPr lang="en-US" altLang="ru-RU" sz="2400" dirty="0">
                <a:latin typeface="Arial" panose="020B0604020202020204" pitchFamily="34" charset="0"/>
              </a:rPr>
              <a:t>micro USB </a:t>
            </a:r>
            <a:r>
              <a:rPr lang="ru-RU" altLang="ru-RU" sz="2400" dirty="0">
                <a:latin typeface="Arial" panose="020B0604020202020204" pitchFamily="34" charset="0"/>
              </a:rPr>
              <a:t>для прошивки МК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70163B25-DC36-482E-8B5C-F6416918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2" y="1142041"/>
            <a:ext cx="3208657" cy="46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E89CD55-B200-41B7-8A3E-DF0D06F14A47}"/>
              </a:ext>
            </a:extLst>
          </p:cNvPr>
          <p:cNvGrpSpPr/>
          <p:nvPr/>
        </p:nvGrpSpPr>
        <p:grpSpPr>
          <a:xfrm>
            <a:off x="9134423" y="3038802"/>
            <a:ext cx="446040" cy="256680"/>
            <a:chOff x="9134423" y="3038802"/>
            <a:chExt cx="4460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14:cNvPr>
                <p14:cNvContentPartPr/>
                <p14:nvPr/>
              </p14:nvContentPartPr>
              <p14:xfrm>
                <a:off x="9134423" y="3038802"/>
                <a:ext cx="446040" cy="25668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1783" y="2976162"/>
                  <a:ext cx="57168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14:cNvPr>
              <p14:cNvContentPartPr/>
              <p14:nvPr/>
            </p14:nvContentPartPr>
            <p14:xfrm>
              <a:off x="9107423" y="3848442"/>
              <a:ext cx="196200" cy="297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4783" y="3785802"/>
                <a:ext cx="32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14:cNvPr>
              <p14:cNvContentPartPr/>
              <p14:nvPr/>
            </p14:nvContentPartPr>
            <p14:xfrm>
              <a:off x="9308663" y="3814602"/>
              <a:ext cx="324000" cy="35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6023" y="3751962"/>
                <a:ext cx="4496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14:cNvPr>
              <p14:cNvContentPartPr/>
              <p14:nvPr/>
            </p14:nvContentPartPr>
            <p14:xfrm>
              <a:off x="9791783" y="4092162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9143" y="4029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14:cNvPr>
              <p14:cNvContentPartPr/>
              <p14:nvPr/>
            </p14:nvContentPartPr>
            <p14:xfrm>
              <a:off x="9787463" y="4001802"/>
              <a:ext cx="234720" cy="738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3" y="3938802"/>
                <a:ext cx="360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14:cNvPr>
              <p14:cNvContentPartPr/>
              <p14:nvPr/>
            </p14:nvContentPartPr>
            <p14:xfrm>
              <a:off x="9161423" y="4226802"/>
              <a:ext cx="408240" cy="4456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8423" y="4163802"/>
                <a:ext cx="533880" cy="571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6380CD-65AC-4559-8410-264369FE7C48}"/>
              </a:ext>
            </a:extLst>
          </p:cNvPr>
          <p:cNvSpPr txBox="1"/>
          <p:nvPr/>
        </p:nvSpPr>
        <p:spPr>
          <a:xfrm>
            <a:off x="7981821" y="2401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9770B-1942-4081-BA6B-CD2CCB16FEAF}"/>
              </a:ext>
            </a:extLst>
          </p:cNvPr>
          <p:cNvSpPr txBox="1"/>
          <p:nvPr/>
        </p:nvSpPr>
        <p:spPr>
          <a:xfrm>
            <a:off x="9253113" y="3106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45842-893A-4E7C-94A5-7FC5B4226802}"/>
              </a:ext>
            </a:extLst>
          </p:cNvPr>
          <p:cNvSpPr txBox="1"/>
          <p:nvPr/>
        </p:nvSpPr>
        <p:spPr>
          <a:xfrm>
            <a:off x="9214700" y="4268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BA54A26-E5F2-4559-A049-E16192386F56}"/>
              </a:ext>
            </a:extLst>
          </p:cNvPr>
          <p:cNvCxnSpPr/>
          <p:nvPr/>
        </p:nvCxnSpPr>
        <p:spPr bwMode="auto">
          <a:xfrm flipV="1">
            <a:off x="8247355" y="2183907"/>
            <a:ext cx="355107" cy="363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ECDF87-EADE-4ADC-8438-917F45DC27E6}"/>
              </a:ext>
            </a:extLst>
          </p:cNvPr>
          <p:cNvCxnSpPr>
            <a:cxnSpLocks/>
          </p:cNvCxnSpPr>
          <p:nvPr/>
        </p:nvCxnSpPr>
        <p:spPr bwMode="auto">
          <a:xfrm>
            <a:off x="8797890" y="3077186"/>
            <a:ext cx="487086" cy="1964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DA05953-DF69-429C-B0AA-60C3F6D5E96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8850416" y="4452888"/>
            <a:ext cx="364284" cy="65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E2D335-3C3D-491A-96A0-C72BC767880E}"/>
              </a:ext>
            </a:extLst>
          </p:cNvPr>
          <p:cNvSpPr txBox="1"/>
          <p:nvPr/>
        </p:nvSpPr>
        <p:spPr>
          <a:xfrm>
            <a:off x="8060924" y="3814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DD676F8-71EE-4416-A727-CFA9BB779000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8362610" y="3701988"/>
            <a:ext cx="309820" cy="2972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312" y="-15841"/>
            <a:ext cx="8229024" cy="21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Расчет энергопотребления</a:t>
            </a:r>
            <a:br>
              <a:rPr lang="ru-RU" altLang="ru-RU" sz="1633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400" dirty="0">
                <a:latin typeface="Arial" panose="020B060402020202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6838636" y="6222675"/>
            <a:ext cx="384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Температура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F3776-5603-4C7F-880E-25A0D8189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27" y="1373179"/>
            <a:ext cx="8783308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2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662551-21D2-42E9-A5C7-94EC9B35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96" y="1505886"/>
            <a:ext cx="8695310" cy="50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B0EEB-7301-46F8-AABC-C3EC6A50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86" y="1349407"/>
            <a:ext cx="8714995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Вертикальное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75EE47-97A9-4B76-A686-E646674D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6" y="1417109"/>
            <a:ext cx="8604538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Горизонтальное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FFA364-0F0F-4388-9C5C-59390093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16" y="1417109"/>
            <a:ext cx="8822397" cy="52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647F-6292-486F-AB99-EC236FD9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радиопередачи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7B3F0-8C78-4126-AFF9-E284D9046F4B}"/>
              </a:ext>
            </a:extLst>
          </p:cNvPr>
          <p:cNvSpPr txBox="1"/>
          <p:nvPr/>
        </p:nvSpPr>
        <p:spPr>
          <a:xfrm>
            <a:off x="608641" y="3195962"/>
            <a:ext cx="1097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файле с телеметрией, записанной на </a:t>
            </a:r>
            <a:r>
              <a:rPr lang="en-US" dirty="0"/>
              <a:t>SD </a:t>
            </a:r>
            <a:r>
              <a:rPr lang="ru-RU" dirty="0"/>
              <a:t>карту спутника, находится 333 записи, а в файле, записанном на земле по данным, полученным по радиоканалу – 188 записей. Таким образом, около 56% процентов пакетов были утеряны. Изучив данные телеметрии, записанные на земле, заметно, что связь пропала на высоте 6,52 метра, за секунду до приземления. Это можно связать с уходом приемной антенны из зоны покрытия передающего модуля, а также потерей прямой видимости.</a:t>
            </a:r>
          </a:p>
        </p:txBody>
      </p:sp>
    </p:spTree>
    <p:extLst>
      <p:ext uri="{BB962C8B-B14F-4D97-AF65-F5344CB8AC3E}">
        <p14:creationId xmlns:p14="http://schemas.microsoft.com/office/powerpoint/2010/main" val="3870491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ADA3F-20F9-4BC3-B775-A8A8062E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6" y="0"/>
            <a:ext cx="10887063" cy="674703"/>
          </a:xfrm>
        </p:spPr>
        <p:txBody>
          <a:bodyPr/>
          <a:lstStyle/>
          <a:p>
            <a:r>
              <a:rPr lang="ru-RU" dirty="0"/>
              <a:t>Обнаруженные недостатки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51680D-E283-43D7-AE6E-614FFAB30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70" y="674703"/>
            <a:ext cx="5540263" cy="61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57DD4-A834-4A89-9F46-298752EC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18" y="614104"/>
            <a:ext cx="7395099" cy="5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31"/>
            <a:ext cx="4314776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574658" y="332639"/>
                <a:ext cx="7442835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658" y="332639"/>
                <a:ext cx="7442835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74658" y="1162311"/>
                <a:ext cx="7442835" cy="5584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скорость снижения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cs typeface="DejaVu Sans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cs typeface="DejaVu Sans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/>
              </a:p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/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dirty="0"/>
                  <a:t>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=36 см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658" y="1162311"/>
                <a:ext cx="7442835" cy="5584477"/>
              </a:xfrm>
              <a:prstGeom prst="rect">
                <a:avLst/>
              </a:prstGeom>
              <a:blipFill>
                <a:blip r:embed="rId3"/>
                <a:stretch>
                  <a:fillRect l="-655" t="-764" b="-7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33240" y="1844741"/>
            <a:ext cx="5459444" cy="40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26" y="96076"/>
            <a:ext cx="10408547" cy="1102410"/>
          </a:xfrm>
        </p:spPr>
        <p:txBody>
          <a:bodyPr/>
          <a:lstStyle/>
          <a:p>
            <a:r>
              <a:rPr lang="ru-RU" altLang="ru-RU" sz="4000" dirty="0">
                <a:latin typeface="Arial" panose="020B0604020202020204" pitchFamily="34" charset="0"/>
              </a:rPr>
              <a:t>Алгоритм работы спутника при срабатывании СС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19238" y="2878398"/>
            <a:ext cx="7181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запуска программы микроконтроллер в спутнике ждет сигнала с фоторезистора, который будет означать разделение разгонного блока и второй ступени. Затем, по снижению до 80 метров запускается сервомотор, который откручивает гайку и освобождает пружину, которая выталкивает парашют. На высоте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0E3BE6-65C8-4370-88A2-E1D525E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" y="1198486"/>
            <a:ext cx="16002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851</Words>
  <Application>Microsoft Office PowerPoint</Application>
  <PresentationFormat>Широкоэкранный</PresentationFormat>
  <Paragraphs>160</Paragraphs>
  <Slides>24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Система спасения в сборе</vt:lpstr>
      <vt:lpstr>Система спасения после активации</vt:lpstr>
      <vt:lpstr>Парашют для СС</vt:lpstr>
      <vt:lpstr>Сегмент парашюта</vt:lpstr>
      <vt:lpstr>Презентация PowerPoint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Презентация PowerPoint</vt:lpstr>
      <vt:lpstr>Плата спутника  </vt:lpstr>
      <vt:lpstr>Презентация PowerPoint</vt:lpstr>
      <vt:lpstr>Презентация PowerPoint</vt:lpstr>
      <vt:lpstr>Температура</vt:lpstr>
      <vt:lpstr>Давление</vt:lpstr>
      <vt:lpstr>Высота</vt:lpstr>
      <vt:lpstr>Вертикальное ускорение</vt:lpstr>
      <vt:lpstr>Горизонтальное ускорение</vt:lpstr>
      <vt:lpstr>Анализ радиопередачи</vt:lpstr>
      <vt:lpstr>Обнаруженные недостатки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52</cp:revision>
  <dcterms:created xsi:type="dcterms:W3CDTF">2021-05-12T12:31:56Z</dcterms:created>
  <dcterms:modified xsi:type="dcterms:W3CDTF">2021-10-21T15:16:16Z</dcterms:modified>
</cp:coreProperties>
</file>